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49" d="100"/>
          <a:sy n="49" d="100"/>
        </p:scale>
        <p:origin x="-102" y="-1320"/>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83364E7A-B012-4F48-8110-E21D42E3A9D7}" type="datetimeFigureOut">
              <a:rPr lang="ko-KR" altLang="en-US" smtClean="0"/>
              <a:t>2024-02-11</a:t>
            </a:fld>
            <a:endParaRPr lang="ko-KR" altLang="en-US"/>
          </a:p>
        </p:txBody>
      </p:sp>
      <p:sp>
        <p:nvSpPr>
          <p:cNvPr id="4" name="슬라이드 이미지 개체 틀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394E4306-7F6D-49E7-9E8F-A441E7163D57}" type="slidenum">
              <a:rPr lang="ko-KR" altLang="en-US" smtClean="0"/>
              <a:t>‹#›</a:t>
            </a:fld>
            <a:endParaRPr lang="ko-KR" altLang="en-US"/>
          </a:p>
        </p:txBody>
      </p:sp>
    </p:spTree>
    <p:extLst>
      <p:ext uri="{BB962C8B-B14F-4D97-AF65-F5344CB8AC3E}">
        <p14:creationId xmlns:p14="http://schemas.microsoft.com/office/powerpoint/2010/main" val="66787531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hyperlink" Target="https://onboarding.tosspayments.com/registration/business-registration-number"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ortone.io/korea/k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hyperlink" Target="https://gamma.app"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8.png"/><Relationship Id="rId7"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653427"/>
            <a:ext cx="7477601" cy="1666399"/>
          </a:xfrm>
          <a:prstGeom prst="rect">
            <a:avLst/>
          </a:prstGeom>
          <a:noFill/>
          <a:ln/>
        </p:spPr>
        <p:txBody>
          <a:bodyPr wrap="squar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워드프레스를 이용한 SEO 최적화 세팅법</a:t>
            </a:r>
            <a:endParaRPr lang="en-US" sz="5249" dirty="0"/>
          </a:p>
        </p:txBody>
      </p:sp>
      <p:sp>
        <p:nvSpPr>
          <p:cNvPr id="6" name="Text 3"/>
          <p:cNvSpPr/>
          <p:nvPr/>
        </p:nvSpPr>
        <p:spPr>
          <a:xfrm>
            <a:off x="6319599" y="4653082"/>
            <a:ext cx="7477601" cy="284321"/>
          </a:xfrm>
          <a:prstGeom prst="rect">
            <a:avLst/>
          </a:prstGeom>
          <a:noFill/>
          <a:ln/>
        </p:spPr>
        <p:txBody>
          <a:bodyPr wrap="none" rtlCol="0" anchor="t"/>
          <a:lstStyle/>
          <a:p>
            <a:pPr marL="0" indent="0">
              <a:lnSpc>
                <a:spcPts val="2239"/>
              </a:lnSpc>
              <a:buNone/>
            </a:pPr>
            <a:r>
              <a:rPr lang="en-US" sz="1400" dirty="0">
                <a:solidFill>
                  <a:srgbClr val="272525"/>
                </a:solidFill>
                <a:latin typeface="Eudoxus Sans" pitchFamily="34" charset="0"/>
                <a:ea typeface="Eudoxus Sans" pitchFamily="34" charset="-122"/>
                <a:cs typeface="Eudoxus Sans" pitchFamily="34" charset="-120"/>
              </a:rPr>
              <a:t>워드프레스를 이용하여 웹사이트의 SEO 최적화를 진행하는 방법에 대해 알아보겠습니다.</a:t>
            </a:r>
            <a:endParaRPr lang="en-US" sz="1400" dirty="0"/>
          </a:p>
        </p:txBody>
      </p:sp>
      <p:sp>
        <p:nvSpPr>
          <p:cNvPr id="7" name="Shape 4"/>
          <p:cNvSpPr/>
          <p:nvPr/>
        </p:nvSpPr>
        <p:spPr>
          <a:xfrm>
            <a:off x="6319599" y="5203984"/>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27219" y="5211604"/>
            <a:ext cx="340162" cy="340162"/>
          </a:xfrm>
          <a:prstGeom prst="rect">
            <a:avLst/>
          </a:prstGeom>
        </p:spPr>
      </p:pic>
      <p:sp>
        <p:nvSpPr>
          <p:cNvPr id="9" name="Text 5"/>
          <p:cNvSpPr/>
          <p:nvPr/>
        </p:nvSpPr>
        <p:spPr>
          <a:xfrm>
            <a:off x="6786086" y="5187315"/>
            <a:ext cx="1211699"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무정 김</a:t>
            </a:r>
            <a:endParaRPr lang="en-US" sz="2187"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735098"/>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PG사 가입</a:t>
            </a:r>
            <a:endParaRPr lang="en-US" sz="4374" dirty="0"/>
          </a:p>
        </p:txBody>
      </p:sp>
      <p:sp>
        <p:nvSpPr>
          <p:cNvPr id="6" name="Text 3"/>
          <p:cNvSpPr/>
          <p:nvPr/>
        </p:nvSpPr>
        <p:spPr>
          <a:xfrm>
            <a:off x="1188601" y="2487908"/>
            <a:ext cx="7122200" cy="1777008"/>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PG사(결제 대행사)는 온라인에서의 결제를 중개하는 회사로 신용카드, 가상계좌, 휴대폰 소액 결제 등 다양한 결제 수단을 제공한다. KG 이니시스, NHB KCP 같은 대표적인  PG 사들은 신뢰도가 높기 때문에 온라인 쇼핑몰에서 이들을 이용한다. 가입을 위해서는 보통 사업자등록증, 웹사이트, 상품정보 등이 필요하며 PG사마다 상세한 가입조건 절차가 다르다.</a:t>
            </a:r>
            <a:endParaRPr lang="en-US" sz="1750" dirty="0"/>
          </a:p>
        </p:txBody>
      </p:sp>
      <p:sp>
        <p:nvSpPr>
          <p:cNvPr id="7" name="Text 4"/>
          <p:cNvSpPr/>
          <p:nvPr/>
        </p:nvSpPr>
        <p:spPr>
          <a:xfrm>
            <a:off x="1188601" y="4628555"/>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PG사는 대부분 비슷한데 비교할 것은 혜택이 아니다.</a:t>
            </a:r>
            <a:endParaRPr lang="en-US" sz="1750" dirty="0"/>
          </a:p>
        </p:txBody>
      </p:sp>
      <p:sp>
        <p:nvSpPr>
          <p:cNvPr id="8" name="Text 5"/>
          <p:cNvSpPr/>
          <p:nvPr/>
        </p:nvSpPr>
        <p:spPr>
          <a:xfrm>
            <a:off x="1188601" y="5072777"/>
            <a:ext cx="7122200" cy="1421606"/>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잘 비교해보고 PG사 가입을 하기 바란다. 참고로 토스페이먼트 PG사 가입링크는 여기다.
</a:t>
            </a:r>
            <a:r>
              <a:rPr lang="en-US" sz="1750" u="sng" dirty="0">
                <a:solidFill>
                  <a:srgbClr val="6237C8"/>
                </a:solidFill>
                <a:latin typeface="Eudoxus Sans" pitchFamily="34" charset="0"/>
                <a:ea typeface="Eudoxus Sans" pitchFamily="34" charset="-122"/>
                <a:cs typeface="Eudoxus Sans" pitchFamily="34" charset="-120"/>
                <a:hlinkClick r:id="rId4">
                  <a:extLst>
                    <a:ext uri="{A12FA001-AC4F-418D-AE19-62706E023703}">
                      <ahyp:hlinkClr xmlns:ahyp="http://schemas.microsoft.com/office/drawing/2018/hyperlinkcolor" xmlns="" val="tx"/>
                    </a:ext>
                  </a:extLst>
                </a:hlinkClick>
              </a:rPr>
              <a:t>https://onboarding.tosspayments.com/registration/business-registration-number</a:t>
            </a:r>
            <a:endParaRPr lang="en-US" sz="1750" dirty="0"/>
          </a:p>
        </p:txBody>
      </p:sp>
      <p:pic>
        <p:nvPicPr>
          <p:cNvPr id="9" name="Image 1"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799743"/>
            <a:ext cx="4895612"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아임포트로 PG사 연동</a:t>
            </a:r>
            <a:endParaRPr lang="en-US" sz="4374" dirty="0"/>
          </a:p>
        </p:txBody>
      </p:sp>
      <p:sp>
        <p:nvSpPr>
          <p:cNvPr id="5" name="Text 3"/>
          <p:cNvSpPr/>
          <p:nvPr/>
        </p:nvSpPr>
        <p:spPr>
          <a:xfrm>
            <a:off x="2037993" y="1938457"/>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아임포트는  PG사와 웹사이트 사이의 다리 역할을 한다. 다양한 PG사 중 원하는 회사를 선택하고 아임포트를 통해 웹사이트와 연동시킬 수 있다.</a:t>
            </a:r>
            <a:endParaRPr lang="en-US" sz="1750" dirty="0"/>
          </a:p>
        </p:txBody>
      </p:sp>
      <p:sp>
        <p:nvSpPr>
          <p:cNvPr id="6" name="Text 4"/>
          <p:cNvSpPr/>
          <p:nvPr/>
        </p:nvSpPr>
        <p:spPr>
          <a:xfrm>
            <a:off x="2393394" y="2899172"/>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아임포트 홈페이지로 이동하여 원하는 PG사를 선택한다.</a:t>
            </a:r>
            <a:endParaRPr lang="en-US" sz="1750" dirty="0"/>
          </a:p>
        </p:txBody>
      </p:sp>
      <p:sp>
        <p:nvSpPr>
          <p:cNvPr id="7" name="Text 5"/>
          <p:cNvSpPr/>
          <p:nvPr/>
        </p:nvSpPr>
        <p:spPr>
          <a:xfrm>
            <a:off x="2393394" y="3343394"/>
            <a:ext cx="10199013"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PG사 가입절차를 완료하면 아임포트 관리자 페이지에서 필요한 정보(예:API키, 가맹점 식별 코드 등)를 확인할 수 있다.</a:t>
            </a:r>
            <a:endParaRPr lang="en-US" sz="1750" dirty="0"/>
          </a:p>
        </p:txBody>
      </p:sp>
      <p:sp>
        <p:nvSpPr>
          <p:cNvPr id="8" name="Text 6"/>
          <p:cNvSpPr/>
          <p:nvPr/>
        </p:nvSpPr>
        <p:spPr>
          <a:xfrm>
            <a:off x="2393394" y="4143018"/>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위 정보를 워드프레스의 아임포트 플러그인 설정에 입력하면 PG사와 워드프레스 사이의 연동이 완료된다.</a:t>
            </a:r>
            <a:endParaRPr lang="en-US" sz="1750" dirty="0"/>
          </a:p>
        </p:txBody>
      </p:sp>
      <p:sp>
        <p:nvSpPr>
          <p:cNvPr id="9" name="Text 7"/>
          <p:cNvSpPr/>
          <p:nvPr/>
        </p:nvSpPr>
        <p:spPr>
          <a:xfrm>
            <a:off x="2393394" y="4587240"/>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아임포트 홈페이지 바로 가기 참고 링크</a:t>
            </a:r>
            <a:endParaRPr lang="en-US" sz="1750" dirty="0"/>
          </a:p>
        </p:txBody>
      </p:sp>
      <p:pic>
        <p:nvPicPr>
          <p:cNvPr id="10" name="Image 0" descr="preencoded.png">
            <a:hlinkClick r:id="rId3"/>
          </p:cNvPr>
          <p:cNvPicPr>
            <a:picLocks noChangeAspect="1"/>
          </p:cNvPicPr>
          <p:nvPr/>
        </p:nvPicPr>
        <p:blipFill>
          <a:blip r:embed="rId4"/>
          <a:stretch>
            <a:fillRect/>
          </a:stretch>
        </p:blipFill>
        <p:spPr>
          <a:xfrm>
            <a:off x="2037993" y="5192554"/>
            <a:ext cx="10554414" cy="2237184"/>
          </a:xfrm>
          <a:prstGeom prst="rect">
            <a:avLst/>
          </a:prstGeom>
        </p:spPr>
      </p:pic>
      <p:pic>
        <p:nvPicPr>
          <p:cNvPr id="11" name="Image 1"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2620804"/>
            <a:ext cx="4665583"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우커머스로 상품 관리</a:t>
            </a:r>
            <a:endParaRPr lang="en-US" sz="4374" dirty="0"/>
          </a:p>
        </p:txBody>
      </p:sp>
      <p:sp>
        <p:nvSpPr>
          <p:cNvPr id="5" name="Text 3"/>
          <p:cNvSpPr/>
          <p:nvPr/>
        </p:nvSpPr>
        <p:spPr>
          <a:xfrm>
            <a:off x="2037993" y="3759518"/>
            <a:ext cx="10554414"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우커머스는 워드프레스에서 쇼핑몰 기능을 추가하는 핵심 플러그인이다.</a:t>
            </a:r>
            <a:endParaRPr lang="en-US" sz="1750" dirty="0"/>
          </a:p>
        </p:txBody>
      </p:sp>
      <p:sp>
        <p:nvSpPr>
          <p:cNvPr id="6" name="Text 4"/>
          <p:cNvSpPr/>
          <p:nvPr/>
        </p:nvSpPr>
        <p:spPr>
          <a:xfrm>
            <a:off x="2393394" y="4364831"/>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우커머스 플러그인을 설치 및 활성화한다.</a:t>
            </a:r>
            <a:endParaRPr lang="en-US" sz="1750" dirty="0"/>
          </a:p>
        </p:txBody>
      </p:sp>
      <p:sp>
        <p:nvSpPr>
          <p:cNvPr id="7" name="Text 5"/>
          <p:cNvSpPr/>
          <p:nvPr/>
        </p:nvSpPr>
        <p:spPr>
          <a:xfrm>
            <a:off x="2393394" y="4809053"/>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좌측 관리자 메뉴에서 "우커머스"탭을 통해 상품을 추가하고 관리할 수 있다.</a:t>
            </a:r>
            <a:endParaRPr lang="en-US" sz="1750" dirty="0"/>
          </a:p>
        </p:txBody>
      </p:sp>
      <p:sp>
        <p:nvSpPr>
          <p:cNvPr id="8" name="Text 6"/>
          <p:cNvSpPr/>
          <p:nvPr/>
        </p:nvSpPr>
        <p:spPr>
          <a:xfrm>
            <a:off x="2393394" y="5253276"/>
            <a:ext cx="10199013"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"결제" 탭에서는 아임포트와의 연동을 설정하여 PG사가 제공되는 결제 수단을 활성화시킬 수 있다.</a:t>
            </a:r>
            <a:endParaRPr lang="en-US" sz="1750" dirty="0"/>
          </a:p>
        </p:txBody>
      </p:sp>
      <p:pic>
        <p:nvPicPr>
          <p:cNvPr id="9"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3012281"/>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결제 테스트</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웹사이트에 상품을 추가한 후 결제 프로세스를 테스트해 보겠습니다. 올바르게 설정되었는지 확인하려면 실제 결제를 진행하거나 테스트를 모두 시도해 보는 것이 좋다. 문제가 발생한 경우 PG사 또는 아임포트의 지원팀에 문의하는 것이 좋다.</a:t>
            </a:r>
            <a:endParaRPr lang="en-US" sz="1750" dirty="0"/>
          </a:p>
        </p:txBody>
      </p:sp>
      <p:pic>
        <p:nvPicPr>
          <p:cNvPr id="6"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31624"/>
          </a:xfrm>
          <a:prstGeom prst="rect">
            <a:avLst/>
          </a:prstGeom>
          <a:solidFill>
            <a:srgbClr val="FDFAF7"/>
          </a:solidFill>
          <a:ln/>
        </p:spPr>
      </p:sp>
      <p:sp>
        <p:nvSpPr>
          <p:cNvPr id="4" name="Text 2"/>
          <p:cNvSpPr/>
          <p:nvPr/>
        </p:nvSpPr>
        <p:spPr>
          <a:xfrm>
            <a:off x="2410420" y="567809"/>
            <a:ext cx="4437221" cy="645319"/>
          </a:xfrm>
          <a:prstGeom prst="rect">
            <a:avLst/>
          </a:prstGeom>
          <a:noFill/>
          <a:ln/>
        </p:spPr>
        <p:txBody>
          <a:bodyPr wrap="none" rtlCol="0" anchor="t"/>
          <a:lstStyle/>
          <a:p>
            <a:pPr marL="0" indent="0">
              <a:lnSpc>
                <a:spcPts val="5082"/>
              </a:lnSpc>
              <a:buNone/>
            </a:pPr>
            <a:r>
              <a:rPr lang="en-US" sz="4065" b="1" kern="0" spc="-122" dirty="0">
                <a:solidFill>
                  <a:srgbClr val="591CE6"/>
                </a:solidFill>
                <a:latin typeface="p22-mackinac-pro" pitchFamily="34" charset="0"/>
                <a:ea typeface="p22-mackinac-pro" pitchFamily="34" charset="-122"/>
                <a:cs typeface="p22-mackinac-pro" pitchFamily="34" charset="-120"/>
              </a:rPr>
              <a:t>수강 신청 시스템 구현</a:t>
            </a:r>
            <a:endParaRPr lang="en-US" sz="4065" dirty="0"/>
          </a:p>
        </p:txBody>
      </p:sp>
      <p:pic>
        <p:nvPicPr>
          <p:cNvPr id="5" name="Image 0" descr="preencoded.png"/>
          <p:cNvPicPr>
            <a:picLocks noChangeAspect="1"/>
          </p:cNvPicPr>
          <p:nvPr/>
        </p:nvPicPr>
        <p:blipFill>
          <a:blip r:embed="rId3"/>
          <a:stretch>
            <a:fillRect/>
          </a:stretch>
        </p:blipFill>
        <p:spPr>
          <a:xfrm>
            <a:off x="2410420" y="1626156"/>
            <a:ext cx="3063359" cy="1893213"/>
          </a:xfrm>
          <a:prstGeom prst="rect">
            <a:avLst/>
          </a:prstGeom>
        </p:spPr>
      </p:pic>
      <p:sp>
        <p:nvSpPr>
          <p:cNvPr id="6" name="Text 3"/>
          <p:cNvSpPr/>
          <p:nvPr/>
        </p:nvSpPr>
        <p:spPr>
          <a:xfrm>
            <a:off x="2410420" y="3777496"/>
            <a:ext cx="3063359"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워드프레스 </a:t>
            </a:r>
            <a:endParaRPr lang="en-US" sz="1626" dirty="0"/>
          </a:p>
        </p:txBody>
      </p:sp>
      <p:sp>
        <p:nvSpPr>
          <p:cNvPr id="7" name="Text 4"/>
          <p:cNvSpPr/>
          <p:nvPr/>
        </p:nvSpPr>
        <p:spPr>
          <a:xfrm>
            <a:off x="2410420" y="4231838"/>
            <a:ext cx="3063359"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웹사이트 구성</a:t>
            </a:r>
            <a:endParaRPr lang="en-US" sz="1626" dirty="0"/>
          </a:p>
        </p:txBody>
      </p:sp>
      <p:pic>
        <p:nvPicPr>
          <p:cNvPr id="8" name="Image 1" descr="preencoded.png"/>
          <p:cNvPicPr>
            <a:picLocks noChangeAspect="1"/>
          </p:cNvPicPr>
          <p:nvPr/>
        </p:nvPicPr>
        <p:blipFill>
          <a:blip r:embed="rId4"/>
          <a:stretch>
            <a:fillRect/>
          </a:stretch>
        </p:blipFill>
        <p:spPr>
          <a:xfrm>
            <a:off x="5783461" y="1626156"/>
            <a:ext cx="3063359" cy="1893213"/>
          </a:xfrm>
          <a:prstGeom prst="rect">
            <a:avLst/>
          </a:prstGeom>
        </p:spPr>
      </p:pic>
      <p:sp>
        <p:nvSpPr>
          <p:cNvPr id="9" name="Text 5"/>
          <p:cNvSpPr/>
          <p:nvPr/>
        </p:nvSpPr>
        <p:spPr>
          <a:xfrm>
            <a:off x="5783461" y="3777496"/>
            <a:ext cx="3063359"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포스트나 페이지 생성</a:t>
            </a:r>
            <a:endParaRPr lang="en-US" sz="1626" dirty="0"/>
          </a:p>
        </p:txBody>
      </p:sp>
      <p:pic>
        <p:nvPicPr>
          <p:cNvPr id="10" name="Image 2" descr="preencoded.png"/>
          <p:cNvPicPr>
            <a:picLocks noChangeAspect="1"/>
          </p:cNvPicPr>
          <p:nvPr/>
        </p:nvPicPr>
        <p:blipFill>
          <a:blip r:embed="rId5"/>
          <a:stretch>
            <a:fillRect/>
          </a:stretch>
        </p:blipFill>
        <p:spPr>
          <a:xfrm>
            <a:off x="9156502" y="1626156"/>
            <a:ext cx="3063478" cy="1893332"/>
          </a:xfrm>
          <a:prstGeom prst="rect">
            <a:avLst/>
          </a:prstGeom>
        </p:spPr>
      </p:pic>
      <p:sp>
        <p:nvSpPr>
          <p:cNvPr id="11" name="Text 6"/>
          <p:cNvSpPr/>
          <p:nvPr/>
        </p:nvSpPr>
        <p:spPr>
          <a:xfrm>
            <a:off x="9156502" y="3777615"/>
            <a:ext cx="3063478"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수강 신청 폼 생성</a:t>
            </a:r>
            <a:endParaRPr lang="en-US" sz="1626" dirty="0"/>
          </a:p>
        </p:txBody>
      </p:sp>
      <p:pic>
        <p:nvPicPr>
          <p:cNvPr id="12" name="Image 3" descr="preencoded.png"/>
          <p:cNvPicPr>
            <a:picLocks noChangeAspect="1"/>
          </p:cNvPicPr>
          <p:nvPr/>
        </p:nvPicPr>
        <p:blipFill>
          <a:blip r:embed="rId6"/>
          <a:stretch>
            <a:fillRect/>
          </a:stretch>
        </p:blipFill>
        <p:spPr>
          <a:xfrm>
            <a:off x="2410420" y="5181838"/>
            <a:ext cx="3063359" cy="1893213"/>
          </a:xfrm>
          <a:prstGeom prst="rect">
            <a:avLst/>
          </a:prstGeom>
        </p:spPr>
      </p:pic>
      <p:sp>
        <p:nvSpPr>
          <p:cNvPr id="13" name="Text 7"/>
          <p:cNvSpPr/>
          <p:nvPr/>
        </p:nvSpPr>
        <p:spPr>
          <a:xfrm>
            <a:off x="2410420" y="7333178"/>
            <a:ext cx="3063359"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수강 신청 관리</a:t>
            </a:r>
            <a:endParaRPr lang="en-US" sz="1626" dirty="0"/>
          </a:p>
        </p:txBody>
      </p:sp>
      <p:pic>
        <p:nvPicPr>
          <p:cNvPr id="14" name="Image 4" descr="preencoded.png"/>
          <p:cNvPicPr>
            <a:picLocks noChangeAspect="1"/>
          </p:cNvPicPr>
          <p:nvPr/>
        </p:nvPicPr>
        <p:blipFill>
          <a:blip r:embed="rId7"/>
          <a:stretch>
            <a:fillRect/>
          </a:stretch>
        </p:blipFill>
        <p:spPr>
          <a:xfrm>
            <a:off x="5783461" y="5181838"/>
            <a:ext cx="3063359" cy="1893213"/>
          </a:xfrm>
          <a:prstGeom prst="rect">
            <a:avLst/>
          </a:prstGeom>
        </p:spPr>
      </p:pic>
      <p:sp>
        <p:nvSpPr>
          <p:cNvPr id="15" name="Text 8"/>
          <p:cNvSpPr/>
          <p:nvPr/>
        </p:nvSpPr>
        <p:spPr>
          <a:xfrm>
            <a:off x="5783461" y="7333178"/>
            <a:ext cx="3063359"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결제 처리 (선택 사항)</a:t>
            </a:r>
            <a:endParaRPr lang="en-US" sz="1626" dirty="0"/>
          </a:p>
        </p:txBody>
      </p:sp>
      <p:pic>
        <p:nvPicPr>
          <p:cNvPr id="16" name="Image 5" descr="preencoded.png"/>
          <p:cNvPicPr>
            <a:picLocks noChangeAspect="1"/>
          </p:cNvPicPr>
          <p:nvPr/>
        </p:nvPicPr>
        <p:blipFill>
          <a:blip r:embed="rId8"/>
          <a:stretch>
            <a:fillRect/>
          </a:stretch>
        </p:blipFill>
        <p:spPr>
          <a:xfrm>
            <a:off x="9156502" y="5181838"/>
            <a:ext cx="3063478" cy="1893332"/>
          </a:xfrm>
          <a:prstGeom prst="rect">
            <a:avLst/>
          </a:prstGeom>
        </p:spPr>
      </p:pic>
      <p:sp>
        <p:nvSpPr>
          <p:cNvPr id="17" name="Text 9"/>
          <p:cNvSpPr/>
          <p:nvPr/>
        </p:nvSpPr>
        <p:spPr>
          <a:xfrm>
            <a:off x="9156502" y="7333297"/>
            <a:ext cx="3063478" cy="330517"/>
          </a:xfrm>
          <a:prstGeom prst="rect">
            <a:avLst/>
          </a:prstGeom>
          <a:noFill/>
          <a:ln/>
        </p:spPr>
        <p:txBody>
          <a:bodyPr wrap="none" rtlCol="0" anchor="t"/>
          <a:lstStyle/>
          <a:p>
            <a:pPr marL="0" indent="0" algn="l">
              <a:lnSpc>
                <a:spcPts val="2602"/>
              </a:lnSpc>
              <a:buNone/>
            </a:pPr>
            <a:r>
              <a:rPr lang="en-US" sz="1626" dirty="0">
                <a:solidFill>
                  <a:srgbClr val="272525"/>
                </a:solidFill>
                <a:latin typeface="Eudoxus Sans" pitchFamily="34" charset="0"/>
                <a:ea typeface="Eudoxus Sans" pitchFamily="34" charset="-122"/>
                <a:cs typeface="Eudoxus Sans" pitchFamily="34" charset="-120"/>
              </a:rPr>
              <a:t>테스트 및 개선</a:t>
            </a:r>
            <a:endParaRPr lang="en-US" sz="1626" dirty="0"/>
          </a:p>
        </p:txBody>
      </p:sp>
      <p:pic>
        <p:nvPicPr>
          <p:cNvPr id="18" name="Image 6" descr="preencoded.png">
            <a:hlinkClick r:id="rId9"/>
          </p:cNvPr>
          <p:cNvPicPr>
            <a:picLocks noChangeAspect="1"/>
          </p:cNvPicPr>
          <p:nvPr/>
        </p:nvPicPr>
        <p:blipFill>
          <a:blip r:embed="rId10"/>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1458516"/>
            <a:ext cx="4882277"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성과 측정 및 개선 방법</a:t>
            </a:r>
            <a:endParaRPr lang="en-US" sz="4374" dirty="0"/>
          </a:p>
        </p:txBody>
      </p:sp>
      <p:sp>
        <p:nvSpPr>
          <p:cNvPr id="5" name="Shape 3"/>
          <p:cNvSpPr/>
          <p:nvPr/>
        </p:nvSpPr>
        <p:spPr>
          <a:xfrm>
            <a:off x="2349103" y="2486144"/>
            <a:ext cx="44410" cy="4284821"/>
          </a:xfrm>
          <a:prstGeom prst="roundRect">
            <a:avLst>
              <a:gd name="adj" fmla="val 225151"/>
            </a:avLst>
          </a:prstGeom>
          <a:solidFill>
            <a:srgbClr val="C6BDDA"/>
          </a:solidFill>
          <a:ln/>
        </p:spPr>
      </p:sp>
      <p:sp>
        <p:nvSpPr>
          <p:cNvPr id="6" name="Shape 4"/>
          <p:cNvSpPr/>
          <p:nvPr/>
        </p:nvSpPr>
        <p:spPr>
          <a:xfrm>
            <a:off x="2621220" y="2887444"/>
            <a:ext cx="777597" cy="44410"/>
          </a:xfrm>
          <a:prstGeom prst="roundRect">
            <a:avLst>
              <a:gd name="adj" fmla="val 225151"/>
            </a:avLst>
          </a:prstGeom>
          <a:solidFill>
            <a:srgbClr val="C6BDDA"/>
          </a:solidFill>
          <a:ln/>
        </p:spPr>
      </p:sp>
      <p:sp>
        <p:nvSpPr>
          <p:cNvPr id="7" name="Shape 5"/>
          <p:cNvSpPr/>
          <p:nvPr/>
        </p:nvSpPr>
        <p:spPr>
          <a:xfrm>
            <a:off x="2121277" y="2659737"/>
            <a:ext cx="499943" cy="499943"/>
          </a:xfrm>
          <a:prstGeom prst="roundRect">
            <a:avLst>
              <a:gd name="adj" fmla="val 20000"/>
            </a:avLst>
          </a:prstGeom>
          <a:solidFill>
            <a:srgbClr val="E0D7F4"/>
          </a:solidFill>
          <a:ln w="7620">
            <a:solidFill>
              <a:srgbClr val="C6BDDA"/>
            </a:solidFill>
            <a:prstDash val="solid"/>
          </a:ln>
        </p:spPr>
      </p:sp>
      <p:sp>
        <p:nvSpPr>
          <p:cNvPr id="8" name="Text 6"/>
          <p:cNvSpPr/>
          <p:nvPr/>
        </p:nvSpPr>
        <p:spPr>
          <a:xfrm>
            <a:off x="2308562" y="2701409"/>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3593306" y="2708315"/>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주기적 분석</a:t>
            </a:r>
            <a:endParaRPr lang="en-US" sz="2187" dirty="0"/>
          </a:p>
        </p:txBody>
      </p:sp>
      <p:sp>
        <p:nvSpPr>
          <p:cNvPr id="10" name="Text 8"/>
          <p:cNvSpPr/>
          <p:nvPr/>
        </p:nvSpPr>
        <p:spPr>
          <a:xfrm>
            <a:off x="3593306" y="3188732"/>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웹사이트의 동작과 성과를 주기적으로 분석하여 개선점을 확인합니다.</a:t>
            </a:r>
            <a:endParaRPr lang="en-US" sz="1750" dirty="0"/>
          </a:p>
        </p:txBody>
      </p:sp>
      <p:sp>
        <p:nvSpPr>
          <p:cNvPr id="11" name="Shape 9"/>
          <p:cNvSpPr/>
          <p:nvPr/>
        </p:nvSpPr>
        <p:spPr>
          <a:xfrm>
            <a:off x="2621220" y="4389775"/>
            <a:ext cx="777597" cy="44410"/>
          </a:xfrm>
          <a:prstGeom prst="roundRect">
            <a:avLst>
              <a:gd name="adj" fmla="val 225151"/>
            </a:avLst>
          </a:prstGeom>
          <a:solidFill>
            <a:srgbClr val="C6BDDA"/>
          </a:solidFill>
          <a:ln/>
        </p:spPr>
      </p:sp>
      <p:sp>
        <p:nvSpPr>
          <p:cNvPr id="12" name="Shape 10"/>
          <p:cNvSpPr/>
          <p:nvPr/>
        </p:nvSpPr>
        <p:spPr>
          <a:xfrm>
            <a:off x="2121277" y="4162068"/>
            <a:ext cx="499943" cy="499943"/>
          </a:xfrm>
          <a:prstGeom prst="roundRect">
            <a:avLst>
              <a:gd name="adj" fmla="val 20000"/>
            </a:avLst>
          </a:prstGeom>
          <a:solidFill>
            <a:srgbClr val="E0D7F4"/>
          </a:solidFill>
          <a:ln w="7620">
            <a:solidFill>
              <a:srgbClr val="C6BDDA"/>
            </a:solidFill>
            <a:prstDash val="solid"/>
          </a:ln>
        </p:spPr>
      </p:sp>
      <p:sp>
        <p:nvSpPr>
          <p:cNvPr id="13" name="Text 11"/>
          <p:cNvSpPr/>
          <p:nvPr/>
        </p:nvSpPr>
        <p:spPr>
          <a:xfrm>
            <a:off x="2279154" y="4203740"/>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593306" y="4210645"/>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사용자 반응 분석</a:t>
            </a:r>
            <a:endParaRPr lang="en-US" sz="2187" dirty="0"/>
          </a:p>
        </p:txBody>
      </p:sp>
      <p:sp>
        <p:nvSpPr>
          <p:cNvPr id="15" name="Text 13"/>
          <p:cNvSpPr/>
          <p:nvPr/>
        </p:nvSpPr>
        <p:spPr>
          <a:xfrm>
            <a:off x="3593306" y="4691063"/>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사용자들의 피드백과 반응을 분석하여 개선과정을 결정합니다.</a:t>
            </a:r>
            <a:endParaRPr lang="en-US" sz="1750" dirty="0"/>
          </a:p>
        </p:txBody>
      </p:sp>
      <p:sp>
        <p:nvSpPr>
          <p:cNvPr id="16" name="Shape 14"/>
          <p:cNvSpPr/>
          <p:nvPr/>
        </p:nvSpPr>
        <p:spPr>
          <a:xfrm>
            <a:off x="2621220" y="5892105"/>
            <a:ext cx="777597" cy="44410"/>
          </a:xfrm>
          <a:prstGeom prst="roundRect">
            <a:avLst>
              <a:gd name="adj" fmla="val 225151"/>
            </a:avLst>
          </a:prstGeom>
          <a:solidFill>
            <a:srgbClr val="C6BDDA"/>
          </a:solidFill>
          <a:ln/>
        </p:spPr>
      </p:sp>
      <p:sp>
        <p:nvSpPr>
          <p:cNvPr id="17" name="Shape 15"/>
          <p:cNvSpPr/>
          <p:nvPr/>
        </p:nvSpPr>
        <p:spPr>
          <a:xfrm>
            <a:off x="2121277" y="5664398"/>
            <a:ext cx="499943" cy="499943"/>
          </a:xfrm>
          <a:prstGeom prst="roundRect">
            <a:avLst>
              <a:gd name="adj" fmla="val 20000"/>
            </a:avLst>
          </a:prstGeom>
          <a:solidFill>
            <a:srgbClr val="E0D7F4"/>
          </a:solidFill>
          <a:ln w="7620">
            <a:solidFill>
              <a:srgbClr val="C6BDDA"/>
            </a:solidFill>
            <a:prstDash val="solid"/>
          </a:ln>
        </p:spPr>
      </p:sp>
      <p:sp>
        <p:nvSpPr>
          <p:cNvPr id="18" name="Text 16"/>
          <p:cNvSpPr/>
          <p:nvPr/>
        </p:nvSpPr>
        <p:spPr>
          <a:xfrm>
            <a:off x="2276415" y="5706070"/>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3593306" y="5712976"/>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경쟁 분석</a:t>
            </a:r>
            <a:endParaRPr lang="en-US" sz="2187" dirty="0"/>
          </a:p>
        </p:txBody>
      </p:sp>
      <p:sp>
        <p:nvSpPr>
          <p:cNvPr id="20" name="Text 18"/>
          <p:cNvSpPr/>
          <p:nvPr/>
        </p:nvSpPr>
        <p:spPr>
          <a:xfrm>
            <a:off x="3593306" y="6193393"/>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유사한 사이트나 경쟁사의 동향을 파악하여 우수한 전략을 도출합니다.</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063109"/>
            <a:ext cx="476000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SEO 최적화의 중요성</a:t>
            </a:r>
            <a:endParaRPr lang="en-US" sz="4374" dirty="0"/>
          </a:p>
        </p:txBody>
      </p:sp>
      <p:pic>
        <p:nvPicPr>
          <p:cNvPr id="6" name="Image 1" descr="preencoded.png"/>
          <p:cNvPicPr>
            <a:picLocks noChangeAspect="1"/>
          </p:cNvPicPr>
          <p:nvPr/>
        </p:nvPicPr>
        <p:blipFill>
          <a:blip r:embed="rId4"/>
          <a:stretch>
            <a:fillRect/>
          </a:stretch>
        </p:blipFill>
        <p:spPr>
          <a:xfrm>
            <a:off x="833199" y="2340650"/>
            <a:ext cx="2740462" cy="2740462"/>
          </a:xfrm>
          <a:prstGeom prst="rect">
            <a:avLst/>
          </a:prstGeom>
        </p:spPr>
      </p:pic>
      <p:sp>
        <p:nvSpPr>
          <p:cNvPr id="7" name="Text 3"/>
          <p:cNvSpPr/>
          <p:nvPr/>
        </p:nvSpPr>
        <p:spPr>
          <a:xfrm>
            <a:off x="833199" y="5331023"/>
            <a:ext cx="2221944"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검색 엔진 노출</a:t>
            </a:r>
            <a:endParaRPr lang="en-US" sz="2187" dirty="0"/>
          </a:p>
        </p:txBody>
      </p:sp>
      <p:sp>
        <p:nvSpPr>
          <p:cNvPr id="8" name="Text 4"/>
          <p:cNvSpPr/>
          <p:nvPr/>
        </p:nvSpPr>
        <p:spPr>
          <a:xfrm>
            <a:off x="833199" y="5900380"/>
            <a:ext cx="2740462"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SEO 최적화는 웹사이트를 검색 결과 상단에 노출시켜줍니다.</a:t>
            </a:r>
            <a:endParaRPr lang="en-US" sz="1750" dirty="0"/>
          </a:p>
        </p:txBody>
      </p:sp>
      <p:pic>
        <p:nvPicPr>
          <p:cNvPr id="9" name="Image 2" descr="preencoded.png"/>
          <p:cNvPicPr>
            <a:picLocks noChangeAspect="1"/>
          </p:cNvPicPr>
          <p:nvPr/>
        </p:nvPicPr>
        <p:blipFill>
          <a:blip r:embed="rId5"/>
          <a:stretch>
            <a:fillRect/>
          </a:stretch>
        </p:blipFill>
        <p:spPr>
          <a:xfrm>
            <a:off x="4123253" y="2340650"/>
            <a:ext cx="2740462" cy="2614255"/>
          </a:xfrm>
          <a:prstGeom prst="rect">
            <a:avLst/>
          </a:prstGeom>
        </p:spPr>
      </p:pic>
      <p:sp>
        <p:nvSpPr>
          <p:cNvPr id="10" name="Text 5"/>
          <p:cNvSpPr/>
          <p:nvPr/>
        </p:nvSpPr>
        <p:spPr>
          <a:xfrm>
            <a:off x="4123253" y="5204817"/>
            <a:ext cx="2221944"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사용자 경험 향상</a:t>
            </a:r>
            <a:endParaRPr lang="en-US" sz="2187" dirty="0"/>
          </a:p>
        </p:txBody>
      </p:sp>
      <p:sp>
        <p:nvSpPr>
          <p:cNvPr id="11" name="Text 6"/>
          <p:cNvSpPr/>
          <p:nvPr/>
        </p:nvSpPr>
        <p:spPr>
          <a:xfrm>
            <a:off x="4123253" y="5774174"/>
            <a:ext cx="2740462"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최적화된 사이트는 사용자들의 경험을 향상시키고 유지합니다.</a:t>
            </a:r>
            <a:endParaRPr lang="en-US" sz="1750" dirty="0"/>
          </a:p>
        </p:txBody>
      </p:sp>
      <p:pic>
        <p:nvPicPr>
          <p:cNvPr id="12" name="Image 3" descr="preencoded.png"/>
          <p:cNvPicPr>
            <a:picLocks noChangeAspect="1"/>
          </p:cNvPicPr>
          <p:nvPr/>
        </p:nvPicPr>
        <p:blipFill>
          <a:blip r:embed="rId6"/>
          <a:stretch>
            <a:fillRect/>
          </a:stretch>
        </p:blipFill>
        <p:spPr>
          <a:xfrm>
            <a:off x="7413308" y="2340650"/>
            <a:ext cx="2740462" cy="1852493"/>
          </a:xfrm>
          <a:prstGeom prst="rect">
            <a:avLst/>
          </a:prstGeom>
        </p:spPr>
      </p:pic>
      <p:sp>
        <p:nvSpPr>
          <p:cNvPr id="13" name="Text 7"/>
          <p:cNvSpPr/>
          <p:nvPr/>
        </p:nvSpPr>
        <p:spPr>
          <a:xfrm>
            <a:off x="7413308" y="4443055"/>
            <a:ext cx="2221944" cy="347186"/>
          </a:xfrm>
          <a:prstGeom prst="rect">
            <a:avLst/>
          </a:prstGeom>
          <a:noFill/>
          <a:ln/>
        </p:spPr>
        <p:txBody>
          <a:bodyPr wrap="none" rtlCol="0" anchor="t"/>
          <a:lstStyle/>
          <a:p>
            <a:pPr marL="0" indent="0">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유기적 트래픽 유입</a:t>
            </a:r>
            <a:endParaRPr lang="en-US" sz="2187" dirty="0"/>
          </a:p>
        </p:txBody>
      </p:sp>
      <p:sp>
        <p:nvSpPr>
          <p:cNvPr id="14" name="Text 8"/>
          <p:cNvSpPr/>
          <p:nvPr/>
        </p:nvSpPr>
        <p:spPr>
          <a:xfrm>
            <a:off x="7413308" y="5012412"/>
            <a:ext cx="2740462"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검색 결과 상위 노출로 인한 유기적인 트래픽이 유입됩니다.</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1299091"/>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키워드 연구 및 분석</a:t>
            </a:r>
            <a:endParaRPr lang="en-US" sz="4374" dirty="0"/>
          </a:p>
        </p:txBody>
      </p:sp>
      <p:sp>
        <p:nvSpPr>
          <p:cNvPr id="5" name="Shape 3"/>
          <p:cNvSpPr/>
          <p:nvPr/>
        </p:nvSpPr>
        <p:spPr>
          <a:xfrm>
            <a:off x="2349103" y="2437805"/>
            <a:ext cx="44410" cy="4492704"/>
          </a:xfrm>
          <a:prstGeom prst="roundRect">
            <a:avLst>
              <a:gd name="adj" fmla="val 225151"/>
            </a:avLst>
          </a:prstGeom>
          <a:solidFill>
            <a:srgbClr val="C6BDDA"/>
          </a:solidFill>
          <a:ln/>
        </p:spPr>
      </p:sp>
      <p:sp>
        <p:nvSpPr>
          <p:cNvPr id="6" name="Shape 4"/>
          <p:cNvSpPr/>
          <p:nvPr/>
        </p:nvSpPr>
        <p:spPr>
          <a:xfrm>
            <a:off x="2621220" y="2873752"/>
            <a:ext cx="777597" cy="44410"/>
          </a:xfrm>
          <a:prstGeom prst="roundRect">
            <a:avLst>
              <a:gd name="adj" fmla="val 225151"/>
            </a:avLst>
          </a:prstGeom>
          <a:solidFill>
            <a:srgbClr val="C6BDDA"/>
          </a:solidFill>
          <a:ln/>
        </p:spPr>
      </p:sp>
      <p:sp>
        <p:nvSpPr>
          <p:cNvPr id="7" name="Shape 5"/>
          <p:cNvSpPr/>
          <p:nvPr/>
        </p:nvSpPr>
        <p:spPr>
          <a:xfrm>
            <a:off x="2121277" y="2646045"/>
            <a:ext cx="499943" cy="499943"/>
          </a:xfrm>
          <a:prstGeom prst="roundRect">
            <a:avLst>
              <a:gd name="adj" fmla="val 20000"/>
            </a:avLst>
          </a:prstGeom>
          <a:solidFill>
            <a:srgbClr val="E0D7F4"/>
          </a:solidFill>
          <a:ln w="7620">
            <a:solidFill>
              <a:srgbClr val="C6BDDA"/>
            </a:solidFill>
            <a:prstDash val="solid"/>
          </a:ln>
        </p:spPr>
      </p:sp>
      <p:sp>
        <p:nvSpPr>
          <p:cNvPr id="8" name="Text 6"/>
          <p:cNvSpPr/>
          <p:nvPr/>
        </p:nvSpPr>
        <p:spPr>
          <a:xfrm>
            <a:off x="2308562" y="2687717"/>
            <a:ext cx="125373"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3593306" y="2659975"/>
            <a:ext cx="2666286" cy="416481"/>
          </a:xfrm>
          <a:prstGeom prst="rect">
            <a:avLst/>
          </a:prstGeom>
          <a:noFill/>
          <a:ln/>
        </p:spPr>
        <p:txBody>
          <a:bodyPr wrap="none" rtlCol="0" anchor="t"/>
          <a:lstStyle/>
          <a:p>
            <a:pPr marL="0" indent="0" algn="l">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키워드 도구 활용</a:t>
            </a:r>
            <a:endParaRPr lang="en-US" sz="2624" dirty="0"/>
          </a:p>
        </p:txBody>
      </p:sp>
      <p:sp>
        <p:nvSpPr>
          <p:cNvPr id="10" name="Text 8"/>
          <p:cNvSpPr/>
          <p:nvPr/>
        </p:nvSpPr>
        <p:spPr>
          <a:xfrm>
            <a:off x="3593306" y="3209687"/>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키워드 도구를 사용하여 효과적인 키워드 연구를 수행합니다.</a:t>
            </a:r>
            <a:endParaRPr lang="en-US" sz="1750" dirty="0"/>
          </a:p>
        </p:txBody>
      </p:sp>
      <p:sp>
        <p:nvSpPr>
          <p:cNvPr id="11" name="Shape 9"/>
          <p:cNvSpPr/>
          <p:nvPr/>
        </p:nvSpPr>
        <p:spPr>
          <a:xfrm>
            <a:off x="2621220" y="4445377"/>
            <a:ext cx="777597" cy="44410"/>
          </a:xfrm>
          <a:prstGeom prst="roundRect">
            <a:avLst>
              <a:gd name="adj" fmla="val 225151"/>
            </a:avLst>
          </a:prstGeom>
          <a:solidFill>
            <a:srgbClr val="C6BDDA"/>
          </a:solidFill>
          <a:ln/>
        </p:spPr>
      </p:sp>
      <p:sp>
        <p:nvSpPr>
          <p:cNvPr id="12" name="Shape 10"/>
          <p:cNvSpPr/>
          <p:nvPr/>
        </p:nvSpPr>
        <p:spPr>
          <a:xfrm>
            <a:off x="2121277" y="4217670"/>
            <a:ext cx="499943" cy="499943"/>
          </a:xfrm>
          <a:prstGeom prst="roundRect">
            <a:avLst>
              <a:gd name="adj" fmla="val 20000"/>
            </a:avLst>
          </a:prstGeom>
          <a:solidFill>
            <a:srgbClr val="E0D7F4"/>
          </a:solidFill>
          <a:ln w="7620">
            <a:solidFill>
              <a:srgbClr val="C6BDDA"/>
            </a:solidFill>
            <a:prstDash val="solid"/>
          </a:ln>
        </p:spPr>
      </p:sp>
      <p:sp>
        <p:nvSpPr>
          <p:cNvPr id="13" name="Text 11"/>
          <p:cNvSpPr/>
          <p:nvPr/>
        </p:nvSpPr>
        <p:spPr>
          <a:xfrm>
            <a:off x="2279154" y="4259342"/>
            <a:ext cx="184071"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593306" y="4231600"/>
            <a:ext cx="2666286" cy="416481"/>
          </a:xfrm>
          <a:prstGeom prst="rect">
            <a:avLst/>
          </a:prstGeom>
          <a:noFill/>
          <a:ln/>
        </p:spPr>
        <p:txBody>
          <a:bodyPr wrap="none" rtlCol="0" anchor="t"/>
          <a:lstStyle/>
          <a:p>
            <a:pPr marL="0" indent="0" algn="l">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경쟁 키워드 분석</a:t>
            </a:r>
            <a:endParaRPr lang="en-US" sz="2624" dirty="0"/>
          </a:p>
        </p:txBody>
      </p:sp>
      <p:sp>
        <p:nvSpPr>
          <p:cNvPr id="15" name="Text 13"/>
          <p:cNvSpPr/>
          <p:nvPr/>
        </p:nvSpPr>
        <p:spPr>
          <a:xfrm>
            <a:off x="3593306" y="4781312"/>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경쟁사의 키워드를 분석하여 경쟁력을 파악하고 전략을 수립합니다.</a:t>
            </a:r>
            <a:endParaRPr lang="en-US" sz="1750" dirty="0"/>
          </a:p>
        </p:txBody>
      </p:sp>
      <p:sp>
        <p:nvSpPr>
          <p:cNvPr id="16" name="Shape 14"/>
          <p:cNvSpPr/>
          <p:nvPr/>
        </p:nvSpPr>
        <p:spPr>
          <a:xfrm>
            <a:off x="2621220" y="6017002"/>
            <a:ext cx="777597" cy="44410"/>
          </a:xfrm>
          <a:prstGeom prst="roundRect">
            <a:avLst>
              <a:gd name="adj" fmla="val 225151"/>
            </a:avLst>
          </a:prstGeom>
          <a:solidFill>
            <a:srgbClr val="C6BDDA"/>
          </a:solidFill>
          <a:ln/>
        </p:spPr>
      </p:sp>
      <p:sp>
        <p:nvSpPr>
          <p:cNvPr id="17" name="Shape 15"/>
          <p:cNvSpPr/>
          <p:nvPr/>
        </p:nvSpPr>
        <p:spPr>
          <a:xfrm>
            <a:off x="2121277" y="5789295"/>
            <a:ext cx="499943" cy="499943"/>
          </a:xfrm>
          <a:prstGeom prst="roundRect">
            <a:avLst>
              <a:gd name="adj" fmla="val 20000"/>
            </a:avLst>
          </a:prstGeom>
          <a:solidFill>
            <a:srgbClr val="E0D7F4"/>
          </a:solidFill>
          <a:ln w="7620">
            <a:solidFill>
              <a:srgbClr val="C6BDDA"/>
            </a:solidFill>
            <a:prstDash val="solid"/>
          </a:ln>
        </p:spPr>
      </p:sp>
      <p:sp>
        <p:nvSpPr>
          <p:cNvPr id="18" name="Text 16"/>
          <p:cNvSpPr/>
          <p:nvPr/>
        </p:nvSpPr>
        <p:spPr>
          <a:xfrm>
            <a:off x="2276415" y="5830967"/>
            <a:ext cx="189667"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3593306" y="5803225"/>
            <a:ext cx="2666286" cy="416481"/>
          </a:xfrm>
          <a:prstGeom prst="rect">
            <a:avLst/>
          </a:prstGeom>
          <a:noFill/>
          <a:ln/>
        </p:spPr>
        <p:txBody>
          <a:bodyPr wrap="none" rtlCol="0" anchor="t"/>
          <a:lstStyle/>
          <a:p>
            <a:pPr marL="0" indent="0" algn="l">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장기적 전략 수립</a:t>
            </a:r>
            <a:endParaRPr lang="en-US" sz="2624" dirty="0"/>
          </a:p>
        </p:txBody>
      </p:sp>
      <p:sp>
        <p:nvSpPr>
          <p:cNvPr id="20" name="Text 18"/>
          <p:cNvSpPr/>
          <p:nvPr/>
        </p:nvSpPr>
        <p:spPr>
          <a:xfrm>
            <a:off x="3593306" y="6352937"/>
            <a:ext cx="8999101"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키워드 분석 결과를 기반으로 장기적인 전략을 수립하고 실행합니다.</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2542342"/>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메타 태그 최적화</a:t>
            </a:r>
            <a:endParaRPr lang="en-US" sz="4374" dirty="0"/>
          </a:p>
        </p:txBody>
      </p:sp>
      <p:sp>
        <p:nvSpPr>
          <p:cNvPr id="5" name="Shape 3"/>
          <p:cNvSpPr/>
          <p:nvPr/>
        </p:nvSpPr>
        <p:spPr>
          <a:xfrm>
            <a:off x="2037993" y="3681055"/>
            <a:ext cx="3370064" cy="2006203"/>
          </a:xfrm>
          <a:prstGeom prst="roundRect">
            <a:avLst>
              <a:gd name="adj" fmla="val 4984"/>
            </a:avLst>
          </a:prstGeom>
          <a:solidFill>
            <a:srgbClr val="E0D7F4"/>
          </a:solidFill>
          <a:ln w="7620">
            <a:solidFill>
              <a:srgbClr val="C6BDDA"/>
            </a:solidFill>
            <a:prstDash val="solid"/>
          </a:ln>
        </p:spPr>
      </p:sp>
      <p:sp>
        <p:nvSpPr>
          <p:cNvPr id="6" name="Text 4"/>
          <p:cNvSpPr/>
          <p:nvPr/>
        </p:nvSpPr>
        <p:spPr>
          <a:xfrm>
            <a:off x="2267783" y="3910846"/>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제목 태그</a:t>
            </a:r>
            <a:endParaRPr lang="en-US" sz="2187" dirty="0"/>
          </a:p>
        </p:txBody>
      </p:sp>
      <p:sp>
        <p:nvSpPr>
          <p:cNvPr id="7" name="Text 5"/>
          <p:cNvSpPr/>
          <p:nvPr/>
        </p:nvSpPr>
        <p:spPr>
          <a:xfrm>
            <a:off x="2267783" y="4391263"/>
            <a:ext cx="2910483"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유용하고 명확한 제목을 설정하여 검색 결과에 노출될 수 있도록 합니다.</a:t>
            </a:r>
            <a:endParaRPr lang="en-US" sz="1750" dirty="0"/>
          </a:p>
        </p:txBody>
      </p:sp>
      <p:sp>
        <p:nvSpPr>
          <p:cNvPr id="8" name="Shape 6"/>
          <p:cNvSpPr/>
          <p:nvPr/>
        </p:nvSpPr>
        <p:spPr>
          <a:xfrm>
            <a:off x="5630228" y="3681055"/>
            <a:ext cx="3370064" cy="2006203"/>
          </a:xfrm>
          <a:prstGeom prst="roundRect">
            <a:avLst>
              <a:gd name="adj" fmla="val 4984"/>
            </a:avLst>
          </a:prstGeom>
          <a:solidFill>
            <a:srgbClr val="E0D7F4"/>
          </a:solidFill>
          <a:ln w="7620">
            <a:solidFill>
              <a:srgbClr val="C6BDDA"/>
            </a:solidFill>
            <a:prstDash val="solid"/>
          </a:ln>
        </p:spPr>
      </p:sp>
      <p:sp>
        <p:nvSpPr>
          <p:cNvPr id="9" name="Text 7"/>
          <p:cNvSpPr/>
          <p:nvPr/>
        </p:nvSpPr>
        <p:spPr>
          <a:xfrm>
            <a:off x="5860018" y="3910846"/>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메타 설명</a:t>
            </a:r>
            <a:endParaRPr lang="en-US" sz="2187" dirty="0"/>
          </a:p>
        </p:txBody>
      </p:sp>
      <p:sp>
        <p:nvSpPr>
          <p:cNvPr id="10" name="Text 8"/>
          <p:cNvSpPr/>
          <p:nvPr/>
        </p:nvSpPr>
        <p:spPr>
          <a:xfrm>
            <a:off x="5860018" y="4391263"/>
            <a:ext cx="2910483"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정확한 설명으로 사용자들의 관심을 끄고 클릭률을 증가시킵니다.</a:t>
            </a:r>
            <a:endParaRPr lang="en-US" sz="1750" dirty="0"/>
          </a:p>
        </p:txBody>
      </p:sp>
      <p:sp>
        <p:nvSpPr>
          <p:cNvPr id="11" name="Shape 9"/>
          <p:cNvSpPr/>
          <p:nvPr/>
        </p:nvSpPr>
        <p:spPr>
          <a:xfrm>
            <a:off x="9222462" y="3681055"/>
            <a:ext cx="3370064" cy="2006203"/>
          </a:xfrm>
          <a:prstGeom prst="roundRect">
            <a:avLst>
              <a:gd name="adj" fmla="val 4984"/>
            </a:avLst>
          </a:prstGeom>
          <a:solidFill>
            <a:srgbClr val="E0D7F4"/>
          </a:solidFill>
          <a:ln w="7620">
            <a:solidFill>
              <a:srgbClr val="C6BDDA"/>
            </a:solidFill>
            <a:prstDash val="solid"/>
          </a:ln>
        </p:spPr>
      </p:sp>
      <p:sp>
        <p:nvSpPr>
          <p:cNvPr id="12" name="Text 10"/>
          <p:cNvSpPr/>
          <p:nvPr/>
        </p:nvSpPr>
        <p:spPr>
          <a:xfrm>
            <a:off x="9452253" y="3910846"/>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키워드 포함</a:t>
            </a:r>
            <a:endParaRPr lang="en-US" sz="2187" dirty="0"/>
          </a:p>
        </p:txBody>
      </p:sp>
      <p:sp>
        <p:nvSpPr>
          <p:cNvPr id="13" name="Text 11"/>
          <p:cNvSpPr/>
          <p:nvPr/>
        </p:nvSpPr>
        <p:spPr>
          <a:xfrm>
            <a:off x="9452253" y="4391263"/>
            <a:ext cx="2910483"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타겟 키워드를 포함하여 사이트와 관련성을 높이고 검색 노출을 증가시킵니다.</a:t>
            </a:r>
            <a:endParaRPr lang="en-US" sz="1750" dirty="0"/>
          </a:p>
        </p:txBody>
      </p:sp>
      <p:pic>
        <p:nvPicPr>
          <p:cNvPr id="14"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콘텐츠 최적화</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고품질 콘텐츠 생성</a:t>
            </a:r>
            <a:endParaRPr lang="en-US" sz="2187" dirty="0"/>
          </a:p>
        </p:txBody>
      </p:sp>
      <p:sp>
        <p:nvSpPr>
          <p:cNvPr id="8" name="Text 4"/>
          <p:cNvSpPr/>
          <p:nvPr/>
        </p:nvSpPr>
        <p:spPr>
          <a:xfrm>
            <a:off x="2277428" y="2664976"/>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매력적이고 유용한 콘텐츠를 작성하여 사용자 관심을 확보합니다.</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키워드 적절한 사용</a:t>
            </a:r>
            <a:endParaRPr lang="en-US" sz="2187" dirty="0"/>
          </a:p>
        </p:txBody>
      </p:sp>
      <p:sp>
        <p:nvSpPr>
          <p:cNvPr id="11" name="Text 6"/>
          <p:cNvSpPr/>
          <p:nvPr/>
        </p:nvSpPr>
        <p:spPr>
          <a:xfrm>
            <a:off x="2277428" y="4442460"/>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콘텐츠 내에서 키워드를 자연스럽고 적절하게 사용하여 최적화를 진행합니다.</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링크 포함</a:t>
            </a:r>
            <a:endParaRPr lang="en-US" sz="2187" dirty="0"/>
          </a:p>
        </p:txBody>
      </p:sp>
      <p:sp>
        <p:nvSpPr>
          <p:cNvPr id="14" name="Text 8"/>
          <p:cNvSpPr/>
          <p:nvPr/>
        </p:nvSpPr>
        <p:spPr>
          <a:xfrm>
            <a:off x="2277428" y="6219944"/>
            <a:ext cx="7862173" cy="355402"/>
          </a:xfrm>
          <a:prstGeom prst="rect">
            <a:avLst/>
          </a:prstGeom>
          <a:noFill/>
          <a:ln/>
        </p:spPr>
        <p:txBody>
          <a:bodyPr wrap="non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내부 및 외부 링크를 통해 관련 정보를 제공하고 검색 노출을 향상시킵니다.</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sp>
        <p:nvSpPr>
          <p:cNvPr id="4" name="Text 2"/>
          <p:cNvSpPr/>
          <p:nvPr/>
        </p:nvSpPr>
        <p:spPr>
          <a:xfrm>
            <a:off x="2037993" y="2545318"/>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링크 구조 최적화</a:t>
            </a:r>
            <a:endParaRPr lang="en-US" sz="4374" dirty="0"/>
          </a:p>
        </p:txBody>
      </p:sp>
      <p:sp>
        <p:nvSpPr>
          <p:cNvPr id="5" name="Shape 3"/>
          <p:cNvSpPr/>
          <p:nvPr/>
        </p:nvSpPr>
        <p:spPr>
          <a:xfrm>
            <a:off x="2037993" y="3684032"/>
            <a:ext cx="10554414" cy="2000250"/>
          </a:xfrm>
          <a:prstGeom prst="roundRect">
            <a:avLst>
              <a:gd name="adj" fmla="val 4999"/>
            </a:avLst>
          </a:prstGeom>
          <a:noFill/>
          <a:ln w="7620">
            <a:solidFill>
              <a:srgbClr val="000000">
                <a:alpha val="8000"/>
              </a:srgbClr>
            </a:solidFill>
            <a:prstDash val="solid"/>
          </a:ln>
        </p:spPr>
      </p:sp>
      <p:sp>
        <p:nvSpPr>
          <p:cNvPr id="6" name="Shape 4"/>
          <p:cNvSpPr/>
          <p:nvPr/>
        </p:nvSpPr>
        <p:spPr>
          <a:xfrm>
            <a:off x="2045613" y="3691652"/>
            <a:ext cx="10539174" cy="992505"/>
          </a:xfrm>
          <a:prstGeom prst="rect">
            <a:avLst/>
          </a:prstGeom>
          <a:solidFill>
            <a:srgbClr val="FFFFFF">
              <a:alpha val="4000"/>
            </a:srgbClr>
          </a:solidFill>
          <a:ln/>
        </p:spPr>
      </p:sp>
      <p:sp>
        <p:nvSpPr>
          <p:cNvPr id="7" name="Text 5"/>
          <p:cNvSpPr/>
          <p:nvPr/>
        </p:nvSpPr>
        <p:spPr>
          <a:xfrm>
            <a:off x="2267783" y="3832503"/>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내부 링크</a:t>
            </a:r>
            <a:endParaRPr lang="en-US" sz="1750" dirty="0"/>
          </a:p>
        </p:txBody>
      </p:sp>
      <p:sp>
        <p:nvSpPr>
          <p:cNvPr id="8" name="Text 6"/>
          <p:cNvSpPr/>
          <p:nvPr/>
        </p:nvSpPr>
        <p:spPr>
          <a:xfrm>
            <a:off x="7541181" y="3832503"/>
            <a:ext cx="4821436"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사이트 내부 페이지 간 유용한 링크 구조를 구축합니다.</a:t>
            </a:r>
            <a:endParaRPr lang="en-US" sz="1750" dirty="0"/>
          </a:p>
        </p:txBody>
      </p:sp>
      <p:sp>
        <p:nvSpPr>
          <p:cNvPr id="9" name="Shape 7"/>
          <p:cNvSpPr/>
          <p:nvPr/>
        </p:nvSpPr>
        <p:spPr>
          <a:xfrm>
            <a:off x="2045613" y="4684157"/>
            <a:ext cx="10539174" cy="992505"/>
          </a:xfrm>
          <a:prstGeom prst="rect">
            <a:avLst/>
          </a:prstGeom>
          <a:solidFill>
            <a:srgbClr val="000000">
              <a:alpha val="4000"/>
            </a:srgbClr>
          </a:solidFill>
          <a:ln/>
        </p:spPr>
      </p:sp>
      <p:sp>
        <p:nvSpPr>
          <p:cNvPr id="10" name="Text 8"/>
          <p:cNvSpPr/>
          <p:nvPr/>
        </p:nvSpPr>
        <p:spPr>
          <a:xfrm>
            <a:off x="2267783" y="4825008"/>
            <a:ext cx="4821436"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외부 링크</a:t>
            </a:r>
            <a:endParaRPr lang="en-US" sz="1750" dirty="0"/>
          </a:p>
        </p:txBody>
      </p:sp>
      <p:sp>
        <p:nvSpPr>
          <p:cNvPr id="11" name="Text 9"/>
          <p:cNvSpPr/>
          <p:nvPr/>
        </p:nvSpPr>
        <p:spPr>
          <a:xfrm>
            <a:off x="7541181" y="4825008"/>
            <a:ext cx="4821436"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타 사이트로의 외부 링크를 통해 신뢰성을 높이고 검색 엔진 상위 노출을 도모합니다.</a:t>
            </a:r>
            <a:endParaRPr lang="en-US" sz="1750" dirty="0"/>
          </a:p>
        </p:txBody>
      </p:sp>
      <p:pic>
        <p:nvPicPr>
          <p:cNvPr id="12"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2016800"/>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이미지 최적화</a:t>
            </a:r>
            <a:endParaRPr lang="en-US" sz="4374" dirty="0"/>
          </a:p>
        </p:txBody>
      </p:sp>
      <p:sp>
        <p:nvSpPr>
          <p:cNvPr id="6" name="Shape 3"/>
          <p:cNvSpPr/>
          <p:nvPr/>
        </p:nvSpPr>
        <p:spPr>
          <a:xfrm>
            <a:off x="833199" y="3044428"/>
            <a:ext cx="4542115" cy="1650802"/>
          </a:xfrm>
          <a:prstGeom prst="roundRect">
            <a:avLst>
              <a:gd name="adj" fmla="val 6057"/>
            </a:avLst>
          </a:prstGeom>
          <a:solidFill>
            <a:srgbClr val="E0D7F4"/>
          </a:solidFill>
          <a:ln w="7620">
            <a:solidFill>
              <a:srgbClr val="C6BDDA"/>
            </a:solidFill>
            <a:prstDash val="solid"/>
          </a:ln>
        </p:spPr>
      </p:sp>
      <p:sp>
        <p:nvSpPr>
          <p:cNvPr id="7" name="Text 4"/>
          <p:cNvSpPr/>
          <p:nvPr/>
        </p:nvSpPr>
        <p:spPr>
          <a:xfrm>
            <a:off x="1062990" y="3274219"/>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이미지 압축</a:t>
            </a:r>
            <a:endParaRPr lang="en-US" sz="2187" dirty="0"/>
          </a:p>
        </p:txBody>
      </p:sp>
      <p:sp>
        <p:nvSpPr>
          <p:cNvPr id="8" name="Text 5"/>
          <p:cNvSpPr/>
          <p:nvPr/>
        </p:nvSpPr>
        <p:spPr>
          <a:xfrm>
            <a:off x="1062990" y="3754636"/>
            <a:ext cx="408253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웹에 사용되는 이미지를 압축하여 로딩 시간을 단축하고 사용자 경험을 최적화합니다.</a:t>
            </a:r>
            <a:endParaRPr lang="en-US" sz="1750" dirty="0"/>
          </a:p>
        </p:txBody>
      </p:sp>
      <p:sp>
        <p:nvSpPr>
          <p:cNvPr id="9" name="Shape 6"/>
          <p:cNvSpPr/>
          <p:nvPr/>
        </p:nvSpPr>
        <p:spPr>
          <a:xfrm>
            <a:off x="5597485" y="3044428"/>
            <a:ext cx="4542115" cy="1650802"/>
          </a:xfrm>
          <a:prstGeom prst="roundRect">
            <a:avLst>
              <a:gd name="adj" fmla="val 6057"/>
            </a:avLst>
          </a:prstGeom>
          <a:solidFill>
            <a:srgbClr val="E0D7F4"/>
          </a:solidFill>
          <a:ln w="7620">
            <a:solidFill>
              <a:srgbClr val="C6BDDA"/>
            </a:solidFill>
            <a:prstDash val="solid"/>
          </a:ln>
        </p:spPr>
      </p:sp>
      <p:sp>
        <p:nvSpPr>
          <p:cNvPr id="10" name="Text 7"/>
          <p:cNvSpPr/>
          <p:nvPr/>
        </p:nvSpPr>
        <p:spPr>
          <a:xfrm>
            <a:off x="5827276" y="3274219"/>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대체 텍스트</a:t>
            </a:r>
            <a:endParaRPr lang="en-US" sz="2187" dirty="0"/>
          </a:p>
        </p:txBody>
      </p:sp>
      <p:sp>
        <p:nvSpPr>
          <p:cNvPr id="11" name="Text 8"/>
          <p:cNvSpPr/>
          <p:nvPr/>
        </p:nvSpPr>
        <p:spPr>
          <a:xfrm>
            <a:off x="5827276" y="3754636"/>
            <a:ext cx="408253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모든 이미지에 대체 텍스트를 포함하여 웹 접근성과 검색 엔진 최적화에 도움이 됩니다.</a:t>
            </a:r>
            <a:endParaRPr lang="en-US" sz="1750" dirty="0"/>
          </a:p>
        </p:txBody>
      </p:sp>
      <p:sp>
        <p:nvSpPr>
          <p:cNvPr id="12" name="Shape 9"/>
          <p:cNvSpPr/>
          <p:nvPr/>
        </p:nvSpPr>
        <p:spPr>
          <a:xfrm>
            <a:off x="833199" y="4917400"/>
            <a:ext cx="9306401" cy="1295400"/>
          </a:xfrm>
          <a:prstGeom prst="roundRect">
            <a:avLst>
              <a:gd name="adj" fmla="val 7719"/>
            </a:avLst>
          </a:prstGeom>
          <a:solidFill>
            <a:srgbClr val="E0D7F4"/>
          </a:solidFill>
          <a:ln w="7620">
            <a:solidFill>
              <a:srgbClr val="C6BDDA"/>
            </a:solidFill>
            <a:prstDash val="solid"/>
          </a:ln>
        </p:spPr>
      </p:sp>
      <p:sp>
        <p:nvSpPr>
          <p:cNvPr id="13" name="Text 10"/>
          <p:cNvSpPr/>
          <p:nvPr/>
        </p:nvSpPr>
        <p:spPr>
          <a:xfrm>
            <a:off x="1062990" y="5147191"/>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이미지 크기 최적화</a:t>
            </a:r>
            <a:endParaRPr lang="en-US" sz="2187" dirty="0"/>
          </a:p>
        </p:txBody>
      </p:sp>
      <p:sp>
        <p:nvSpPr>
          <p:cNvPr id="14" name="Text 11"/>
          <p:cNvSpPr/>
          <p:nvPr/>
        </p:nvSpPr>
        <p:spPr>
          <a:xfrm>
            <a:off x="1062990" y="5627608"/>
            <a:ext cx="8846820"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이미지의 크기를 최적화하여 페이지 로딩 속도를 높이고 사용자 경험을 향상시킵니다.</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139440"/>
            <a:ext cx="4773930"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강의 주문 시스템 제작</a:t>
            </a:r>
            <a:endParaRPr lang="en-US" sz="4374" dirty="0"/>
          </a:p>
        </p:txBody>
      </p:sp>
      <p:sp>
        <p:nvSpPr>
          <p:cNvPr id="6" name="Text 3"/>
          <p:cNvSpPr/>
          <p:nvPr/>
        </p:nvSpPr>
        <p:spPr>
          <a:xfrm>
            <a:off x="6319599" y="4167068"/>
            <a:ext cx="7477601" cy="284321"/>
          </a:xfrm>
          <a:prstGeom prst="rect">
            <a:avLst/>
          </a:prstGeom>
          <a:noFill/>
          <a:ln/>
        </p:spPr>
        <p:txBody>
          <a:bodyPr wrap="none" rtlCol="0" anchor="t"/>
          <a:lstStyle/>
          <a:p>
            <a:pPr marL="0" indent="0">
              <a:lnSpc>
                <a:spcPts val="2239"/>
              </a:lnSpc>
              <a:buNone/>
            </a:pPr>
            <a:r>
              <a:rPr lang="en-US" sz="1400" dirty="0">
                <a:solidFill>
                  <a:srgbClr val="272525"/>
                </a:solidFill>
                <a:latin typeface="Eudoxus Sans" pitchFamily="34" charset="0"/>
                <a:ea typeface="Eudoxus Sans" pitchFamily="34" charset="-122"/>
                <a:cs typeface="Eudoxus Sans" pitchFamily="34" charset="-120"/>
              </a:rPr>
              <a:t>결제시스템, 수강신청 시스템, 강의 관리 시스템에 대해 알아보자.</a:t>
            </a:r>
            <a:endParaRPr lang="en-US" sz="1400" dirty="0"/>
          </a:p>
        </p:txBody>
      </p:sp>
      <p:sp>
        <p:nvSpPr>
          <p:cNvPr id="7" name="Shape 4"/>
          <p:cNvSpPr/>
          <p:nvPr/>
        </p:nvSpPr>
        <p:spPr>
          <a:xfrm>
            <a:off x="6319599" y="4717971"/>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327219" y="4725591"/>
            <a:ext cx="340162" cy="340162"/>
          </a:xfrm>
          <a:prstGeom prst="rect">
            <a:avLst/>
          </a:prstGeom>
        </p:spPr>
      </p:pic>
      <p:sp>
        <p:nvSpPr>
          <p:cNvPr id="9" name="Text 5"/>
          <p:cNvSpPr/>
          <p:nvPr/>
        </p:nvSpPr>
        <p:spPr>
          <a:xfrm>
            <a:off x="6786086" y="4701302"/>
            <a:ext cx="1211699" cy="388858"/>
          </a:xfrm>
          <a:prstGeom prst="rect">
            <a:avLst/>
          </a:prstGeom>
          <a:noFill/>
          <a:ln/>
        </p:spPr>
        <p:txBody>
          <a:bodyPr wrap="none" rtlCol="0" anchor="t"/>
          <a:lstStyle/>
          <a:p>
            <a:pPr marL="0" indent="0" algn="l">
              <a:lnSpc>
                <a:spcPts val="3062"/>
              </a:lnSpc>
              <a:buNone/>
            </a:pPr>
            <a:r>
              <a:rPr lang="en-US" sz="2187" b="1" dirty="0">
                <a:solidFill>
                  <a:srgbClr val="272525"/>
                </a:solidFill>
                <a:latin typeface="Eudoxus Sans" pitchFamily="34" charset="0"/>
                <a:ea typeface="Eudoxus Sans" pitchFamily="34" charset="-122"/>
                <a:cs typeface="Eudoxus Sans" pitchFamily="34" charset="-120"/>
              </a:rPr>
              <a:t>by 무정 김</a:t>
            </a:r>
            <a:endParaRPr lang="en-US" sz="2187"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DFAF7">
              <a:alpha val="85000"/>
            </a:srgbClr>
          </a:solidFill>
          <a:ln/>
        </p:spPr>
      </p:sp>
      <p:sp>
        <p:nvSpPr>
          <p:cNvPr id="6" name="Text 3"/>
          <p:cNvSpPr/>
          <p:nvPr/>
        </p:nvSpPr>
        <p:spPr>
          <a:xfrm>
            <a:off x="2037993" y="1751767"/>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결제시스템 구현</a:t>
            </a:r>
            <a:endParaRPr lang="en-US" sz="4374" dirty="0"/>
          </a:p>
        </p:txBody>
      </p:sp>
      <p:sp>
        <p:nvSpPr>
          <p:cNvPr id="7" name="Text 4"/>
          <p:cNvSpPr/>
          <p:nvPr/>
        </p:nvSpPr>
        <p:spPr>
          <a:xfrm>
            <a:off x="2037993" y="2779395"/>
            <a:ext cx="10554414"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워드프레스 사용자들은 편리한 결제 시스템을 자신들의 사이트에 어떻게 추가할 수 있는지 궁금해하는데 이를 위해 필요한 준비물은 딱 네가지 이다.</a:t>
            </a:r>
            <a:endParaRPr lang="en-US" sz="1750" dirty="0"/>
          </a:p>
        </p:txBody>
      </p:sp>
      <p:sp>
        <p:nvSpPr>
          <p:cNvPr id="8" name="Text 5"/>
          <p:cNvSpPr/>
          <p:nvPr/>
        </p:nvSpPr>
        <p:spPr>
          <a:xfrm>
            <a:off x="2393394" y="3740110"/>
            <a:ext cx="10199013"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dirty="0">
                <a:solidFill>
                  <a:srgbClr val="272525"/>
                </a:solidFill>
                <a:latin typeface="Eudoxus Sans" pitchFamily="34" charset="0"/>
                <a:ea typeface="Eudoxus Sans" pitchFamily="34" charset="-122"/>
                <a:cs typeface="Eudoxus Sans" pitchFamily="34" charset="-120"/>
              </a:rPr>
              <a:t>워드프레스 홈페이지</a:t>
            </a:r>
            <a:endParaRPr lang="en-US" sz="1750" dirty="0"/>
          </a:p>
        </p:txBody>
      </p:sp>
      <p:sp>
        <p:nvSpPr>
          <p:cNvPr id="9" name="Text 6"/>
          <p:cNvSpPr/>
          <p:nvPr/>
        </p:nvSpPr>
        <p:spPr>
          <a:xfrm>
            <a:off x="2393394" y="4184332"/>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dirty="0">
                <a:solidFill>
                  <a:srgbClr val="272525"/>
                </a:solidFill>
                <a:latin typeface="Eudoxus Sans" pitchFamily="34" charset="0"/>
                <a:ea typeface="Eudoxus Sans" pitchFamily="34" charset="-122"/>
                <a:cs typeface="Eudoxus Sans" pitchFamily="34" charset="-120"/>
              </a:rPr>
              <a:t>PG사 가입</a:t>
            </a:r>
            <a:endParaRPr lang="en-US" sz="1750" dirty="0"/>
          </a:p>
        </p:txBody>
      </p:sp>
      <p:sp>
        <p:nvSpPr>
          <p:cNvPr id="10" name="Text 7"/>
          <p:cNvSpPr/>
          <p:nvPr/>
        </p:nvSpPr>
        <p:spPr>
          <a:xfrm>
            <a:off x="2393394" y="4628555"/>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dirty="0">
                <a:solidFill>
                  <a:srgbClr val="272525"/>
                </a:solidFill>
                <a:latin typeface="Eudoxus Sans" pitchFamily="34" charset="0"/>
                <a:ea typeface="Eudoxus Sans" pitchFamily="34" charset="-122"/>
                <a:cs typeface="Eudoxus Sans" pitchFamily="34" charset="-120"/>
              </a:rPr>
              <a:t>아임포트로 PG사 연동하기</a:t>
            </a:r>
            <a:endParaRPr lang="en-US" sz="1750" dirty="0"/>
          </a:p>
        </p:txBody>
      </p:sp>
      <p:sp>
        <p:nvSpPr>
          <p:cNvPr id="11" name="Text 8"/>
          <p:cNvSpPr/>
          <p:nvPr/>
        </p:nvSpPr>
        <p:spPr>
          <a:xfrm>
            <a:off x="2393394" y="5072777"/>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4"/>
            </a:pPr>
            <a:r>
              <a:rPr lang="en-US" sz="1750" dirty="0">
                <a:solidFill>
                  <a:srgbClr val="272525"/>
                </a:solidFill>
                <a:latin typeface="Eudoxus Sans" pitchFamily="34" charset="0"/>
                <a:ea typeface="Eudoxus Sans" pitchFamily="34" charset="-122"/>
                <a:cs typeface="Eudoxus Sans" pitchFamily="34" charset="-120"/>
              </a:rPr>
              <a:t>우커머스로 상품 관리</a:t>
            </a:r>
            <a:endParaRPr lang="en-US" sz="1750" dirty="0"/>
          </a:p>
        </p:txBody>
      </p:sp>
      <p:sp>
        <p:nvSpPr>
          <p:cNvPr id="12" name="Text 9"/>
          <p:cNvSpPr/>
          <p:nvPr/>
        </p:nvSpPr>
        <p:spPr>
          <a:xfrm>
            <a:off x="2393394" y="5516999"/>
            <a:ext cx="10199013" cy="355402"/>
          </a:xfrm>
          <a:prstGeom prst="rect">
            <a:avLst/>
          </a:prstGeom>
          <a:noFill/>
          <a:ln/>
        </p:spPr>
        <p:txBody>
          <a:bodyPr wrap="none" rtlCol="0" anchor="t"/>
          <a:lstStyle/>
          <a:p>
            <a:pPr marL="342900" indent="-342900" algn="l">
              <a:lnSpc>
                <a:spcPts val="2799"/>
              </a:lnSpc>
              <a:buSzPct val="100000"/>
              <a:buFont typeface="+mj-lt"/>
              <a:buAutoNum type="arabicPeriod" startAt="5"/>
            </a:pPr>
            <a:r>
              <a:rPr lang="en-US" sz="1750" dirty="0">
                <a:solidFill>
                  <a:srgbClr val="272525"/>
                </a:solidFill>
                <a:latin typeface="Eudoxus Sans" pitchFamily="34" charset="0"/>
                <a:ea typeface="Eudoxus Sans" pitchFamily="34" charset="-122"/>
                <a:cs typeface="Eudoxus Sans" pitchFamily="34" charset="-120"/>
              </a:rPr>
              <a:t>결제 테스트</a:t>
            </a:r>
            <a:endParaRPr lang="en-US" sz="1750" dirty="0"/>
          </a:p>
        </p:txBody>
      </p:sp>
      <p:sp>
        <p:nvSpPr>
          <p:cNvPr id="13" name="Text 10"/>
          <p:cNvSpPr/>
          <p:nvPr/>
        </p:nvSpPr>
        <p:spPr>
          <a:xfrm>
            <a:off x="2037993" y="6122313"/>
            <a:ext cx="10554414" cy="355402"/>
          </a:xfrm>
          <a:prstGeom prst="rect">
            <a:avLst/>
          </a:prstGeom>
          <a:noFill/>
          <a:ln/>
        </p:spPr>
        <p:txBody>
          <a:bodyPr wrap="non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이 네 가지를 통해서 워드프레스에서 결제 시스템을 설정하는 방법에 대해 알아보자.</a:t>
            </a:r>
            <a:endParaRPr lang="en-US" sz="1750" dirty="0"/>
          </a:p>
        </p:txBody>
      </p:sp>
      <p:pic>
        <p:nvPicPr>
          <p:cNvPr id="14"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639</Words>
  <Application>Microsoft Office PowerPoint</Application>
  <PresentationFormat>사용자 지정</PresentationFormat>
  <Paragraphs>107</Paragraphs>
  <Slides>15</Slides>
  <Notes>15</Notes>
  <HiddenSlides>0</HiddenSlides>
  <MMClips>0</MMClips>
  <ScaleCrop>false</ScaleCrop>
  <HeadingPairs>
    <vt:vector size="4" baseType="variant">
      <vt:variant>
        <vt:lpstr>테마</vt:lpstr>
      </vt:variant>
      <vt:variant>
        <vt:i4>1</vt:i4>
      </vt:variant>
      <vt:variant>
        <vt:lpstr>슬라이드 제목</vt:lpstr>
      </vt:variant>
      <vt:variant>
        <vt:i4>15</vt:i4>
      </vt:variant>
    </vt:vector>
  </HeadingPairs>
  <TitlesOfParts>
    <vt:vector size="16" baseType="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owner</cp:lastModifiedBy>
  <cp:revision>3</cp:revision>
  <dcterms:created xsi:type="dcterms:W3CDTF">2024-02-11T12:41:44Z</dcterms:created>
  <dcterms:modified xsi:type="dcterms:W3CDTF">2024-02-11T13:15:01Z</dcterms:modified>
</cp:coreProperties>
</file>